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4" r:id="rId6"/>
    <p:sldId id="259" r:id="rId7"/>
    <p:sldId id="260" r:id="rId8"/>
    <p:sldId id="262" r:id="rId9"/>
    <p:sldId id="271" r:id="rId10"/>
    <p:sldId id="263" r:id="rId11"/>
    <p:sldId id="261" r:id="rId12"/>
    <p:sldId id="266" r:id="rId13"/>
    <p:sldId id="267" r:id="rId14"/>
    <p:sldId id="268" r:id="rId15"/>
    <p:sldId id="269" r:id="rId16"/>
    <p:sldId id="270"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9" d="100"/>
          <a:sy n="89" d="100"/>
        </p:scale>
        <p:origin x="-1963"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invertIfNegative val="0"/>
          <c:cat>
            <c:strRef>
              <c:f>Sheet1!$A$2:$A$4</c:f>
              <c:strCache>
                <c:ptCount val="3"/>
                <c:pt idx="0">
                  <c:v>2016 Q</c:v>
                </c:pt>
                <c:pt idx="1">
                  <c:v>2015 Q</c:v>
                </c:pt>
                <c:pt idx="2">
                  <c:v>5 Year Ave</c:v>
                </c:pt>
              </c:strCache>
            </c:strRef>
          </c:cat>
          <c:val>
            <c:numRef>
              <c:f>Sheet1!$B$2:$B$4</c:f>
              <c:numCache>
                <c:formatCode>General</c:formatCode>
                <c:ptCount val="3"/>
                <c:pt idx="0">
                  <c:v>4.7699999999999996</c:v>
                </c:pt>
                <c:pt idx="1">
                  <c:v>10.82</c:v>
                </c:pt>
                <c:pt idx="2">
                  <c:v>10.42</c:v>
                </c:pt>
              </c:numCache>
            </c:numRef>
          </c:val>
        </c:ser>
        <c:dLbls>
          <c:showLegendKey val="0"/>
          <c:showVal val="0"/>
          <c:showCatName val="0"/>
          <c:showSerName val="0"/>
          <c:showPercent val="0"/>
          <c:showBubbleSize val="0"/>
        </c:dLbls>
        <c:gapWidth val="150"/>
        <c:axId val="1692800"/>
        <c:axId val="1694336"/>
      </c:barChart>
      <c:catAx>
        <c:axId val="1692800"/>
        <c:scaling>
          <c:orientation val="minMax"/>
        </c:scaling>
        <c:delete val="0"/>
        <c:axPos val="b"/>
        <c:majorTickMark val="out"/>
        <c:minorTickMark val="none"/>
        <c:tickLblPos val="nextTo"/>
        <c:crossAx val="1694336"/>
        <c:crosses val="autoZero"/>
        <c:auto val="1"/>
        <c:lblAlgn val="ctr"/>
        <c:lblOffset val="100"/>
        <c:noMultiLvlLbl val="0"/>
      </c:catAx>
      <c:valAx>
        <c:axId val="1694336"/>
        <c:scaling>
          <c:orientation val="minMax"/>
        </c:scaling>
        <c:delete val="0"/>
        <c:axPos val="l"/>
        <c:majorGridlines/>
        <c:numFmt formatCode="General" sourceLinked="1"/>
        <c:majorTickMark val="out"/>
        <c:minorTickMark val="none"/>
        <c:tickLblPos val="nextTo"/>
        <c:crossAx val="16928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122149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3845393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4027605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1075028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1718128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3191815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2813689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2508333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3566786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3468648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376AEA-F6D4-440B-9810-E43AB50FF3BD}" type="datetimeFigureOut">
              <a:rPr lang="en-US" smtClean="0"/>
              <a:t>7/27/2016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66E330-B8C9-446C-A097-41B936BC9007}" type="slidenum">
              <a:rPr lang="en-US" smtClean="0"/>
              <a:t>‹#›</a:t>
            </a:fld>
            <a:endParaRPr lang="en-US" dirty="0"/>
          </a:p>
        </p:txBody>
      </p:sp>
    </p:spTree>
    <p:extLst>
      <p:ext uri="{BB962C8B-B14F-4D97-AF65-F5344CB8AC3E}">
        <p14:creationId xmlns:p14="http://schemas.microsoft.com/office/powerpoint/2010/main" val="372955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76AEA-F6D4-440B-9810-E43AB50FF3BD}" type="datetimeFigureOut">
              <a:rPr lang="en-US" smtClean="0"/>
              <a:t>7/27/2016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6E330-B8C9-446C-A097-41B936BC9007}" type="slidenum">
              <a:rPr lang="en-US" smtClean="0"/>
              <a:t>‹#›</a:t>
            </a:fld>
            <a:endParaRPr lang="en-US" dirty="0"/>
          </a:p>
        </p:txBody>
      </p:sp>
    </p:spTree>
    <p:extLst>
      <p:ext uri="{BB962C8B-B14F-4D97-AF65-F5344CB8AC3E}">
        <p14:creationId xmlns:p14="http://schemas.microsoft.com/office/powerpoint/2010/main" val="2221260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Water Rates</a:t>
            </a:r>
            <a:endParaRPr lang="en-US" dirty="0"/>
          </a:p>
        </p:txBody>
      </p:sp>
    </p:spTree>
    <p:extLst>
      <p:ext uri="{BB962C8B-B14F-4D97-AF65-F5344CB8AC3E}">
        <p14:creationId xmlns:p14="http://schemas.microsoft.com/office/powerpoint/2010/main" val="3406124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Why Fixed Charges?</a:t>
            </a:r>
            <a:endParaRPr lang="en-US" sz="3600" b="1" dirty="0"/>
          </a:p>
        </p:txBody>
      </p:sp>
      <p:sp>
        <p:nvSpPr>
          <p:cNvPr id="3" name="Content Placeholder 2"/>
          <p:cNvSpPr>
            <a:spLocks noGrp="1"/>
          </p:cNvSpPr>
          <p:nvPr>
            <p:ph idx="1"/>
          </p:nvPr>
        </p:nvSpPr>
        <p:spPr>
          <a:xfrm>
            <a:off x="457200" y="1600200"/>
            <a:ext cx="8229600" cy="4953000"/>
          </a:xfrm>
          <a:ln w="28575">
            <a:solidFill>
              <a:schemeClr val="tx1"/>
            </a:solidFill>
          </a:ln>
        </p:spPr>
        <p:txBody>
          <a:bodyPr>
            <a:noAutofit/>
          </a:bodyPr>
          <a:lstStyle/>
          <a:p>
            <a:r>
              <a:rPr lang="en-US" sz="2400" dirty="0" smtClean="0"/>
              <a:t>In 2010 Detroit began charging BOTH fixed and variable.</a:t>
            </a:r>
          </a:p>
          <a:p>
            <a:endParaRPr lang="en-US" sz="2400" dirty="0"/>
          </a:p>
          <a:p>
            <a:r>
              <a:rPr lang="en-US" sz="2400" dirty="0" smtClean="0"/>
              <a:t>Their rationale is that when people use less water (rainy years) they still have very large fixed costs.  https://www.youtube.com/watch?v=N-vETlIzvCo</a:t>
            </a:r>
          </a:p>
          <a:p>
            <a:endParaRPr lang="en-US" sz="2400" dirty="0"/>
          </a:p>
          <a:p>
            <a:r>
              <a:rPr lang="en-US" sz="2400" dirty="0" smtClean="0"/>
              <a:t>The percentage of the Detroit bill that is fixed moved from 13% to 60% since 2010.</a:t>
            </a:r>
          </a:p>
          <a:p>
            <a:endParaRPr lang="en-US" sz="2400" dirty="0"/>
          </a:p>
          <a:p>
            <a:r>
              <a:rPr lang="en-US" sz="2400" dirty="0" smtClean="0"/>
              <a:t>The percent of your monthly bill that is fixed will bounce around throughout the year based on usage (snowbirds, rainy vs dry seasons, etc.).</a:t>
            </a:r>
          </a:p>
        </p:txBody>
      </p:sp>
    </p:spTree>
    <p:extLst>
      <p:ext uri="{BB962C8B-B14F-4D97-AF65-F5344CB8AC3E}">
        <p14:creationId xmlns:p14="http://schemas.microsoft.com/office/powerpoint/2010/main" val="2553078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Why Are Neighbors Cheaper?</a:t>
            </a:r>
            <a:endParaRPr lang="en-US" sz="3600" b="1" dirty="0"/>
          </a:p>
        </p:txBody>
      </p:sp>
      <p:sp>
        <p:nvSpPr>
          <p:cNvPr id="3" name="Content Placeholder 2"/>
          <p:cNvSpPr>
            <a:spLocks noGrp="1"/>
          </p:cNvSpPr>
          <p:nvPr>
            <p:ph idx="1"/>
          </p:nvPr>
        </p:nvSpPr>
        <p:spPr>
          <a:ln w="28575">
            <a:solidFill>
              <a:schemeClr val="tx1"/>
            </a:solidFill>
          </a:ln>
        </p:spPr>
        <p:txBody>
          <a:bodyPr>
            <a:normAutofit fontScale="92500" lnSpcReduction="10000"/>
          </a:bodyPr>
          <a:lstStyle/>
          <a:p>
            <a:r>
              <a:rPr lang="en-US" sz="2800" dirty="0" smtClean="0"/>
              <a:t>We are one of the highest charged by DWSD.</a:t>
            </a:r>
          </a:p>
          <a:p>
            <a:endParaRPr lang="en-US" sz="2800" dirty="0"/>
          </a:p>
          <a:p>
            <a:r>
              <a:rPr lang="en-US" sz="2800" dirty="0" smtClean="0"/>
              <a:t>We are far away, high, and strain their system in peak times – the three items the formula is based on.</a:t>
            </a:r>
          </a:p>
          <a:p>
            <a:endParaRPr lang="en-US" sz="2800" dirty="0"/>
          </a:p>
          <a:p>
            <a:r>
              <a:rPr lang="en-US" sz="2800" dirty="0" smtClean="0"/>
              <a:t>Politics often influences water rates.  Many of the towns shown as examples lose $1.5mm per year in operations.  Is that responsible?</a:t>
            </a:r>
          </a:p>
          <a:p>
            <a:endParaRPr lang="en-US" sz="2800" dirty="0"/>
          </a:p>
          <a:p>
            <a:r>
              <a:rPr lang="en-US" sz="2800" dirty="0" smtClean="0"/>
              <a:t>This is YOUR system.  That would be YOU losing $1.5mm per year.</a:t>
            </a:r>
            <a:endParaRPr lang="en-US" sz="2800" dirty="0"/>
          </a:p>
        </p:txBody>
      </p:sp>
    </p:spTree>
    <p:extLst>
      <p:ext uri="{BB962C8B-B14F-4D97-AF65-F5344CB8AC3E}">
        <p14:creationId xmlns:p14="http://schemas.microsoft.com/office/powerpoint/2010/main" val="3004478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Elevation is Different Than Neighbors</a:t>
            </a:r>
            <a:endParaRPr lang="en-US" sz="3600" b="1" dirty="0"/>
          </a:p>
        </p:txBody>
      </p:sp>
      <p:pic>
        <p:nvPicPr>
          <p:cNvPr id="4" name="Content Placeholder 3"/>
          <p:cNvPicPr>
            <a:picLocks noGrp="1"/>
          </p:cNvPicPr>
          <p:nvPr>
            <p:ph idx="1"/>
          </p:nvPr>
        </p:nvPicPr>
        <p:blipFill rotWithShape="1">
          <a:blip r:embed="rId2"/>
          <a:srcRect l="-656" t="7905"/>
          <a:stretch/>
        </p:blipFill>
        <p:spPr bwMode="auto">
          <a:xfrm>
            <a:off x="457200" y="1600200"/>
            <a:ext cx="8229600" cy="4441304"/>
          </a:xfrm>
          <a:prstGeom prst="rect">
            <a:avLst/>
          </a:prstGeom>
          <a:ln>
            <a:noFill/>
          </a:ln>
          <a:extLst>
            <a:ext uri="{53640926-AAD7-44D8-BBD7-CCE9431645EC}">
              <a14:shadowObscured xmlns:a14="http://schemas.microsoft.com/office/drawing/2010/main"/>
            </a:ext>
          </a:extLst>
        </p:spPr>
      </p:pic>
      <p:sp>
        <p:nvSpPr>
          <p:cNvPr id="5" name="TextBox 4"/>
          <p:cNvSpPr txBox="1"/>
          <p:nvPr/>
        </p:nvSpPr>
        <p:spPr>
          <a:xfrm>
            <a:off x="5562600" y="2209800"/>
            <a:ext cx="2667000" cy="3139321"/>
          </a:xfrm>
          <a:prstGeom prst="rect">
            <a:avLst/>
          </a:prstGeom>
          <a:noFill/>
        </p:spPr>
        <p:txBody>
          <a:bodyPr wrap="square" rtlCol="0">
            <a:spAutoFit/>
          </a:bodyPr>
          <a:lstStyle/>
          <a:p>
            <a:r>
              <a:rPr lang="en-US" dirty="0" smtClean="0"/>
              <a:t>There is a roughly 220 foot drop from the center of Washington to the 26 Mile Road border with Shelby.</a:t>
            </a:r>
          </a:p>
          <a:p>
            <a:endParaRPr lang="en-US" dirty="0" smtClean="0"/>
          </a:p>
          <a:p>
            <a:r>
              <a:rPr lang="en-US" dirty="0" smtClean="0"/>
              <a:t>Shelby gets even lower from there.</a:t>
            </a:r>
            <a:endParaRPr lang="en-US" dirty="0"/>
          </a:p>
          <a:p>
            <a:endParaRPr lang="en-US" dirty="0"/>
          </a:p>
          <a:p>
            <a:r>
              <a:rPr lang="en-US" dirty="0" smtClean="0"/>
              <a:t>Macomb Township Hall is an 80 foot drop from Washington Township Hall</a:t>
            </a:r>
            <a:endParaRPr lang="en-US" dirty="0"/>
          </a:p>
        </p:txBody>
      </p:sp>
    </p:spTree>
    <p:extLst>
      <p:ext uri="{BB962C8B-B14F-4D97-AF65-F5344CB8AC3E}">
        <p14:creationId xmlns:p14="http://schemas.microsoft.com/office/powerpoint/2010/main" val="2350244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200" b="1" dirty="0" smtClean="0"/>
              <a:t>Why Do Neighbors Have Lower Fixed Cost</a:t>
            </a:r>
            <a:endParaRPr lang="en-US" sz="3200" b="1" dirty="0"/>
          </a:p>
        </p:txBody>
      </p:sp>
      <p:sp>
        <p:nvSpPr>
          <p:cNvPr id="3" name="Content Placeholder 2"/>
          <p:cNvSpPr>
            <a:spLocks noGrp="1"/>
          </p:cNvSpPr>
          <p:nvPr>
            <p:ph idx="1"/>
          </p:nvPr>
        </p:nvSpPr>
        <p:spPr>
          <a:ln w="28575">
            <a:solidFill>
              <a:schemeClr val="tx1"/>
            </a:solidFill>
          </a:ln>
        </p:spPr>
        <p:txBody>
          <a:bodyPr>
            <a:normAutofit fontScale="85000" lnSpcReduction="20000"/>
          </a:bodyPr>
          <a:lstStyle/>
          <a:p>
            <a:r>
              <a:rPr lang="en-US" sz="3300" dirty="0" smtClean="0"/>
              <a:t>Each town recovers the costs from customers differently.</a:t>
            </a:r>
          </a:p>
          <a:p>
            <a:endParaRPr lang="en-US" sz="3300" dirty="0"/>
          </a:p>
          <a:p>
            <a:r>
              <a:rPr lang="en-US" sz="3300" dirty="0" smtClean="0"/>
              <a:t>In the end, if it costs $3mm to provide water to a town, they need to recover that whether through fixed or variable.</a:t>
            </a:r>
          </a:p>
          <a:p>
            <a:endParaRPr lang="en-US" sz="3300" dirty="0"/>
          </a:p>
          <a:p>
            <a:r>
              <a:rPr lang="en-US" sz="3300" dirty="0" smtClean="0"/>
              <a:t>Some, like Shelby, put most of their bill into variable.  </a:t>
            </a:r>
          </a:p>
          <a:p>
            <a:endParaRPr lang="en-US" sz="3300" dirty="0"/>
          </a:p>
          <a:p>
            <a:r>
              <a:rPr lang="en-US" sz="3300" dirty="0" smtClean="0"/>
              <a:t>Washington has a mix with greater emphasis on fixed, much like Detroit.</a:t>
            </a:r>
          </a:p>
          <a:p>
            <a:endParaRPr lang="en-US" dirty="0"/>
          </a:p>
          <a:p>
            <a:endParaRPr lang="en-US" dirty="0" smtClean="0"/>
          </a:p>
        </p:txBody>
      </p:sp>
    </p:spTree>
    <p:extLst>
      <p:ext uri="{BB962C8B-B14F-4D97-AF65-F5344CB8AC3E}">
        <p14:creationId xmlns:p14="http://schemas.microsoft.com/office/powerpoint/2010/main" val="446807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So We’re Screwed?</a:t>
            </a:r>
            <a:endParaRPr lang="en-US" sz="3600" b="1" dirty="0"/>
          </a:p>
        </p:txBody>
      </p:sp>
      <p:sp>
        <p:nvSpPr>
          <p:cNvPr id="3" name="Content Placeholder 2"/>
          <p:cNvSpPr>
            <a:spLocks noGrp="1"/>
          </p:cNvSpPr>
          <p:nvPr>
            <p:ph idx="1"/>
          </p:nvPr>
        </p:nvSpPr>
        <p:spPr>
          <a:ln w="28575">
            <a:solidFill>
              <a:schemeClr val="tx1"/>
            </a:solidFill>
          </a:ln>
        </p:spPr>
        <p:txBody>
          <a:bodyPr>
            <a:normAutofit fontScale="92500" lnSpcReduction="20000"/>
          </a:bodyPr>
          <a:lstStyle/>
          <a:p>
            <a:r>
              <a:rPr lang="en-US" dirty="0" smtClean="0"/>
              <a:t>The Great Lakes Water Authority has only been in place for a short time.</a:t>
            </a:r>
          </a:p>
          <a:p>
            <a:endParaRPr lang="en-US" dirty="0"/>
          </a:p>
          <a:p>
            <a:r>
              <a:rPr lang="en-US" dirty="0" smtClean="0"/>
              <a:t>They will give suburbs more influence over rates and operations.</a:t>
            </a:r>
          </a:p>
          <a:p>
            <a:endParaRPr lang="en-US" dirty="0"/>
          </a:p>
          <a:p>
            <a:r>
              <a:rPr lang="en-US" dirty="0" smtClean="0"/>
              <a:t>They should improve the cost at which funds are borrowed to make infrastructure improvements.</a:t>
            </a:r>
          </a:p>
          <a:p>
            <a:endParaRPr lang="en-US" dirty="0"/>
          </a:p>
          <a:p>
            <a:r>
              <a:rPr lang="en-US" dirty="0" smtClean="0"/>
              <a:t>In the meantime….</a:t>
            </a:r>
            <a:endParaRPr lang="en-US" dirty="0"/>
          </a:p>
        </p:txBody>
      </p:sp>
    </p:spTree>
    <p:extLst>
      <p:ext uri="{BB962C8B-B14F-4D97-AF65-F5344CB8AC3E}">
        <p14:creationId xmlns:p14="http://schemas.microsoft.com/office/powerpoint/2010/main" val="3434949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What We Can Do…</a:t>
            </a:r>
            <a:endParaRPr lang="en-US" sz="3600" b="1" dirty="0"/>
          </a:p>
        </p:txBody>
      </p:sp>
      <p:sp>
        <p:nvSpPr>
          <p:cNvPr id="3" name="Content Placeholder 2"/>
          <p:cNvSpPr>
            <a:spLocks noGrp="1"/>
          </p:cNvSpPr>
          <p:nvPr>
            <p:ph idx="1"/>
          </p:nvPr>
        </p:nvSpPr>
        <p:spPr>
          <a:ln w="28575">
            <a:solidFill>
              <a:schemeClr val="tx1"/>
            </a:solidFill>
          </a:ln>
        </p:spPr>
        <p:txBody>
          <a:bodyPr>
            <a:normAutofit fontScale="92500" lnSpcReduction="10000"/>
          </a:bodyPr>
          <a:lstStyle/>
          <a:p>
            <a:r>
              <a:rPr lang="en-US" dirty="0" smtClean="0"/>
              <a:t>We must finish the effort to alter rates based on the water storage facility.  </a:t>
            </a:r>
          </a:p>
          <a:p>
            <a:endParaRPr lang="en-US" dirty="0"/>
          </a:p>
          <a:p>
            <a:r>
              <a:rPr lang="en-US" dirty="0" smtClean="0"/>
              <a:t>We will make an effort to pass through some of those savings in your rates prior to payout of the facility.</a:t>
            </a:r>
          </a:p>
          <a:p>
            <a:endParaRPr lang="en-US" dirty="0"/>
          </a:p>
          <a:p>
            <a:r>
              <a:rPr lang="en-US" dirty="0" smtClean="0"/>
              <a:t>Each of us has to make personal choices on how much to spend on discretionary water usage.  </a:t>
            </a:r>
          </a:p>
        </p:txBody>
      </p:sp>
    </p:spTree>
    <p:extLst>
      <p:ext uri="{BB962C8B-B14F-4D97-AF65-F5344CB8AC3E}">
        <p14:creationId xmlns:p14="http://schemas.microsoft.com/office/powerpoint/2010/main" val="488329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How to Save</a:t>
            </a:r>
            <a:endParaRPr lang="en-US" sz="3600" b="1" dirty="0"/>
          </a:p>
        </p:txBody>
      </p:sp>
      <p:sp>
        <p:nvSpPr>
          <p:cNvPr id="3" name="Content Placeholder 2"/>
          <p:cNvSpPr>
            <a:spLocks noGrp="1"/>
          </p:cNvSpPr>
          <p:nvPr>
            <p:ph idx="1"/>
          </p:nvPr>
        </p:nvSpPr>
        <p:spPr>
          <a:ln w="28575">
            <a:solidFill>
              <a:schemeClr val="tx1"/>
            </a:solidFill>
          </a:ln>
        </p:spPr>
        <p:txBody>
          <a:bodyPr>
            <a:normAutofit fontScale="92500" lnSpcReduction="10000"/>
          </a:bodyPr>
          <a:lstStyle/>
          <a:p>
            <a:r>
              <a:rPr lang="en-US" dirty="0" smtClean="0"/>
              <a:t>Leaks (silent) – water meter check and 15 minute dye check</a:t>
            </a:r>
          </a:p>
          <a:p>
            <a:endParaRPr lang="en-US" dirty="0"/>
          </a:p>
          <a:p>
            <a:r>
              <a:rPr lang="en-US" dirty="0" smtClean="0"/>
              <a:t>Low flow toilets (7 gpf vs 2 gpf)</a:t>
            </a:r>
          </a:p>
          <a:p>
            <a:endParaRPr lang="en-US" dirty="0"/>
          </a:p>
          <a:p>
            <a:r>
              <a:rPr lang="en-US" dirty="0" smtClean="0"/>
              <a:t>New shower head (post 1992 cut usage in half)</a:t>
            </a:r>
          </a:p>
          <a:p>
            <a:endParaRPr lang="en-US" dirty="0"/>
          </a:p>
          <a:p>
            <a:r>
              <a:rPr lang="en-US" dirty="0" smtClean="0"/>
              <a:t>https://www.youtube.com/watch?v=8ZLZyy68Omk</a:t>
            </a:r>
            <a:endParaRPr lang="en-US" dirty="0"/>
          </a:p>
        </p:txBody>
      </p:sp>
    </p:spTree>
    <p:extLst>
      <p:ext uri="{BB962C8B-B14F-4D97-AF65-F5344CB8AC3E}">
        <p14:creationId xmlns:p14="http://schemas.microsoft.com/office/powerpoint/2010/main" val="1581509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Where Does Our Water Come From?</a:t>
            </a:r>
            <a:endParaRPr lang="en-US" sz="3600" b="1" dirty="0"/>
          </a:p>
        </p:txBody>
      </p:sp>
      <p:sp>
        <p:nvSpPr>
          <p:cNvPr id="3" name="Content Placeholder 2"/>
          <p:cNvSpPr>
            <a:spLocks noGrp="1"/>
          </p:cNvSpPr>
          <p:nvPr>
            <p:ph idx="1"/>
          </p:nvPr>
        </p:nvSpPr>
        <p:spPr>
          <a:ln w="38100">
            <a:solidFill>
              <a:schemeClr val="tx1"/>
            </a:solidFill>
          </a:ln>
        </p:spPr>
        <p:txBody>
          <a:bodyPr>
            <a:normAutofit/>
          </a:bodyPr>
          <a:lstStyle/>
          <a:p>
            <a:r>
              <a:rPr lang="en-US" sz="2400" dirty="0" smtClean="0"/>
              <a:t>Historically we bought water from the Detroit Water System.</a:t>
            </a:r>
          </a:p>
          <a:p>
            <a:endParaRPr lang="en-US" sz="2400" dirty="0"/>
          </a:p>
          <a:p>
            <a:r>
              <a:rPr lang="en-US" sz="2400" dirty="0" smtClean="0"/>
              <a:t>The Great Lakes Water Authority leased the assets of Detroit and now provides the service.  </a:t>
            </a:r>
            <a:endParaRPr lang="en-US" sz="2400" dirty="0"/>
          </a:p>
          <a:p>
            <a:endParaRPr lang="en-US" sz="2400" dirty="0" smtClean="0"/>
          </a:p>
          <a:p>
            <a:r>
              <a:rPr lang="en-US" sz="2400" dirty="0" smtClean="0"/>
              <a:t>Washington Township is the go between GLWA and our Customers.  </a:t>
            </a:r>
          </a:p>
          <a:p>
            <a:endParaRPr lang="en-US" sz="2400" dirty="0"/>
          </a:p>
          <a:p>
            <a:r>
              <a:rPr lang="en-US" sz="2400" dirty="0" smtClean="0"/>
              <a:t>We also maintain local assets.</a:t>
            </a:r>
          </a:p>
        </p:txBody>
      </p:sp>
    </p:spTree>
    <p:extLst>
      <p:ext uri="{BB962C8B-B14F-4D97-AF65-F5344CB8AC3E}">
        <p14:creationId xmlns:p14="http://schemas.microsoft.com/office/powerpoint/2010/main" val="99176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style>
          <a:lnRef idx="2">
            <a:schemeClr val="dk1"/>
          </a:lnRef>
          <a:fillRef idx="1">
            <a:schemeClr val="lt1"/>
          </a:fillRef>
          <a:effectRef idx="0">
            <a:schemeClr val="dk1"/>
          </a:effectRef>
          <a:fontRef idx="minor">
            <a:schemeClr val="dk1"/>
          </a:fontRef>
        </p:style>
        <p:txBody>
          <a:bodyPr/>
          <a:lstStyle>
            <a:lvl1pPr algn="ctr" rtl="0" eaLnBrk="0" fontAlgn="base" hangingPunct="0">
              <a:spcBef>
                <a:spcPct val="0"/>
              </a:spcBef>
              <a:spcAft>
                <a:spcPct val="0"/>
              </a:spcAft>
              <a:defRPr sz="4400" kern="1200">
                <a:solidFill>
                  <a:schemeClr val="dk1"/>
                </a:solidFill>
                <a:latin typeface="+mn-lt"/>
                <a:ea typeface="+mn-ea"/>
                <a:cs typeface="+mn-cs"/>
              </a:defRPr>
            </a:lvl1pPr>
            <a:lvl2pPr algn="ctr" rtl="0" eaLnBrk="0" fontAlgn="base" hangingPunct="0">
              <a:spcBef>
                <a:spcPct val="0"/>
              </a:spcBef>
              <a:spcAft>
                <a:spcPct val="0"/>
              </a:spcAft>
              <a:defRPr sz="4400">
                <a:solidFill>
                  <a:schemeClr val="dk1"/>
                </a:solidFill>
                <a:latin typeface="+mn-lt"/>
                <a:ea typeface="+mn-ea"/>
                <a:cs typeface="+mn-cs"/>
              </a:defRPr>
            </a:lvl2pPr>
            <a:lvl3pPr algn="ctr" rtl="0" eaLnBrk="0" fontAlgn="base" hangingPunct="0">
              <a:spcBef>
                <a:spcPct val="0"/>
              </a:spcBef>
              <a:spcAft>
                <a:spcPct val="0"/>
              </a:spcAft>
              <a:defRPr sz="4400">
                <a:solidFill>
                  <a:schemeClr val="dk1"/>
                </a:solidFill>
                <a:latin typeface="+mn-lt"/>
                <a:ea typeface="+mn-ea"/>
                <a:cs typeface="+mn-cs"/>
              </a:defRPr>
            </a:lvl3pPr>
            <a:lvl4pPr algn="ctr" rtl="0" eaLnBrk="0" fontAlgn="base" hangingPunct="0">
              <a:spcBef>
                <a:spcPct val="0"/>
              </a:spcBef>
              <a:spcAft>
                <a:spcPct val="0"/>
              </a:spcAft>
              <a:defRPr sz="4400">
                <a:solidFill>
                  <a:schemeClr val="dk1"/>
                </a:solidFill>
                <a:latin typeface="+mn-lt"/>
                <a:ea typeface="+mn-ea"/>
                <a:cs typeface="+mn-cs"/>
              </a:defRPr>
            </a:lvl4pPr>
            <a:lvl5pPr algn="ctr" rtl="0" eaLnBrk="0" fontAlgn="base" hangingPunct="0">
              <a:spcBef>
                <a:spcPct val="0"/>
              </a:spcBef>
              <a:spcAft>
                <a:spcPct val="0"/>
              </a:spcAft>
              <a:defRPr sz="4400">
                <a:solidFill>
                  <a:schemeClr val="dk1"/>
                </a:solidFill>
                <a:latin typeface="+mn-lt"/>
                <a:ea typeface="+mn-ea"/>
                <a:cs typeface="+mn-cs"/>
              </a:defRPr>
            </a:lvl5pPr>
            <a:lvl6pPr marL="457200" algn="ctr" rtl="0" fontAlgn="base">
              <a:spcBef>
                <a:spcPct val="0"/>
              </a:spcBef>
              <a:spcAft>
                <a:spcPct val="0"/>
              </a:spcAft>
              <a:defRPr sz="4400">
                <a:solidFill>
                  <a:schemeClr val="dk1"/>
                </a:solidFill>
                <a:latin typeface="+mn-lt"/>
                <a:ea typeface="+mn-ea"/>
                <a:cs typeface="+mn-cs"/>
              </a:defRPr>
            </a:lvl6pPr>
            <a:lvl7pPr marL="914400" algn="ctr" rtl="0" fontAlgn="base">
              <a:spcBef>
                <a:spcPct val="0"/>
              </a:spcBef>
              <a:spcAft>
                <a:spcPct val="0"/>
              </a:spcAft>
              <a:defRPr sz="4400">
                <a:solidFill>
                  <a:schemeClr val="dk1"/>
                </a:solidFill>
                <a:latin typeface="+mn-lt"/>
                <a:ea typeface="+mn-ea"/>
                <a:cs typeface="+mn-cs"/>
              </a:defRPr>
            </a:lvl7pPr>
            <a:lvl8pPr marL="1371600" algn="ctr" rtl="0" fontAlgn="base">
              <a:spcBef>
                <a:spcPct val="0"/>
              </a:spcBef>
              <a:spcAft>
                <a:spcPct val="0"/>
              </a:spcAft>
              <a:defRPr sz="4400">
                <a:solidFill>
                  <a:schemeClr val="dk1"/>
                </a:solidFill>
                <a:latin typeface="+mn-lt"/>
                <a:ea typeface="+mn-ea"/>
                <a:cs typeface="+mn-cs"/>
              </a:defRPr>
            </a:lvl8pPr>
            <a:lvl9pPr marL="1828800" algn="ctr" rtl="0" fontAlgn="base">
              <a:spcBef>
                <a:spcPct val="0"/>
              </a:spcBef>
              <a:spcAft>
                <a:spcPct val="0"/>
              </a:spcAft>
              <a:defRPr sz="4400">
                <a:solidFill>
                  <a:schemeClr val="dk1"/>
                </a:solidFill>
                <a:latin typeface="+mn-lt"/>
                <a:ea typeface="+mn-ea"/>
                <a:cs typeface="+mn-cs"/>
              </a:defRPr>
            </a:lvl9pPr>
          </a:lstStyle>
          <a:p>
            <a:pPr>
              <a:defRPr/>
            </a:pPr>
            <a:r>
              <a:rPr lang="en-US" sz="3600" b="1" dirty="0" smtClean="0"/>
              <a:t>Water and Sewer</a:t>
            </a:r>
            <a:br>
              <a:rPr lang="en-US" sz="3600" b="1" dirty="0" smtClean="0"/>
            </a:br>
            <a:r>
              <a:rPr lang="en-US" sz="3600" b="1" dirty="0" smtClean="0"/>
              <a:t>Key Infrastructure</a:t>
            </a:r>
            <a:endParaRPr lang="en-US" sz="3600" b="1" dirty="0">
              <a:solidFill>
                <a:srgbClr val="FF0000"/>
              </a:solidFill>
            </a:endParaRPr>
          </a:p>
        </p:txBody>
      </p:sp>
      <p:sp>
        <p:nvSpPr>
          <p:cNvPr id="5" name="Text Placeholder 4"/>
          <p:cNvSpPr txBox="1">
            <a:spLocks/>
          </p:cNvSpPr>
          <p:nvPr/>
        </p:nvSpPr>
        <p:spPr>
          <a:xfrm>
            <a:off x="457200" y="1535113"/>
            <a:ext cx="4040188" cy="639762"/>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dirty="0" smtClean="0"/>
              <a:t>Sewer System</a:t>
            </a:r>
          </a:p>
        </p:txBody>
      </p:sp>
      <p:sp>
        <p:nvSpPr>
          <p:cNvPr id="6" name="Content Placeholder 2"/>
          <p:cNvSpPr txBox="1">
            <a:spLocks/>
          </p:cNvSpPr>
          <p:nvPr/>
        </p:nvSpPr>
        <p:spPr>
          <a:xfrm>
            <a:off x="457200" y="2174875"/>
            <a:ext cx="4040188" cy="4378324"/>
          </a:xfrm>
          <a:prstGeom prst="rect">
            <a:avLst/>
          </a:prstGeom>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sz="3200" kern="1200">
                <a:solidFill>
                  <a:schemeClr val="dk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dk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dk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dk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r>
              <a:rPr lang="en-US" sz="2000" dirty="0" smtClean="0">
                <a:solidFill>
                  <a:srgbClr val="000000"/>
                </a:solidFill>
              </a:rPr>
              <a:t>384,185 feet of sanitary sewer main (72.8 Miles)</a:t>
            </a:r>
          </a:p>
          <a:p>
            <a:endParaRPr lang="en-US" sz="2000" dirty="0" smtClean="0">
              <a:solidFill>
                <a:srgbClr val="000000"/>
              </a:solidFill>
            </a:endParaRPr>
          </a:p>
          <a:p>
            <a:r>
              <a:rPr lang="en-US" sz="2000" dirty="0" smtClean="0">
                <a:solidFill>
                  <a:srgbClr val="000000"/>
                </a:solidFill>
              </a:rPr>
              <a:t>5 pump stations</a:t>
            </a:r>
          </a:p>
          <a:p>
            <a:endParaRPr lang="en-US" sz="2000" dirty="0" smtClean="0">
              <a:solidFill>
                <a:srgbClr val="000000"/>
              </a:solidFill>
            </a:endParaRPr>
          </a:p>
          <a:p>
            <a:r>
              <a:rPr lang="en-US" sz="2000" dirty="0" smtClean="0">
                <a:solidFill>
                  <a:srgbClr val="000000"/>
                </a:solidFill>
              </a:rPr>
              <a:t>One meter pit</a:t>
            </a:r>
          </a:p>
          <a:p>
            <a:endParaRPr lang="en-US" sz="2000" dirty="0">
              <a:solidFill>
                <a:srgbClr val="000000"/>
              </a:solidFill>
            </a:endParaRPr>
          </a:p>
          <a:p>
            <a:r>
              <a:rPr lang="en-US" sz="2000" dirty="0" smtClean="0">
                <a:solidFill>
                  <a:srgbClr val="000000"/>
                </a:solidFill>
              </a:rPr>
              <a:t>Sewer plant (pending)</a:t>
            </a:r>
          </a:p>
          <a:p>
            <a:endParaRPr lang="en-US" sz="2000" dirty="0" smtClean="0">
              <a:solidFill>
                <a:srgbClr val="000000"/>
              </a:solidFill>
            </a:endParaRPr>
          </a:p>
        </p:txBody>
      </p:sp>
      <p:sp>
        <p:nvSpPr>
          <p:cNvPr id="7" name="Text Placeholder 5"/>
          <p:cNvSpPr txBox="1">
            <a:spLocks/>
          </p:cNvSpPr>
          <p:nvPr/>
        </p:nvSpPr>
        <p:spPr>
          <a:xfrm>
            <a:off x="4645025" y="1535113"/>
            <a:ext cx="4041775" cy="639762"/>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dirty="0" smtClean="0"/>
              <a:t>Water System</a:t>
            </a:r>
          </a:p>
        </p:txBody>
      </p:sp>
      <p:sp>
        <p:nvSpPr>
          <p:cNvPr id="8" name="Content Placeholder 3"/>
          <p:cNvSpPr txBox="1">
            <a:spLocks/>
          </p:cNvSpPr>
          <p:nvPr/>
        </p:nvSpPr>
        <p:spPr>
          <a:xfrm>
            <a:off x="4645025" y="2174874"/>
            <a:ext cx="4041775" cy="4378325"/>
          </a:xfrm>
          <a:prstGeom prst="rect">
            <a:avLst/>
          </a:prstGeom>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sz="3200" kern="1200">
                <a:solidFill>
                  <a:schemeClr val="dk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dk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dk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dk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r>
              <a:rPr lang="en-US" sz="2000" dirty="0" smtClean="0">
                <a:solidFill>
                  <a:srgbClr val="000000"/>
                </a:solidFill>
              </a:rPr>
              <a:t>508,792 feet of water main (96.4 miles)</a:t>
            </a:r>
          </a:p>
          <a:p>
            <a:endParaRPr lang="en-US" sz="2000" dirty="0" smtClean="0">
              <a:solidFill>
                <a:srgbClr val="000000"/>
              </a:solidFill>
            </a:endParaRPr>
          </a:p>
          <a:p>
            <a:r>
              <a:rPr lang="en-US" sz="2000" dirty="0" smtClean="0">
                <a:solidFill>
                  <a:srgbClr val="000000"/>
                </a:solidFill>
              </a:rPr>
              <a:t>Water storage facility (1.5mm g)</a:t>
            </a:r>
          </a:p>
          <a:p>
            <a:endParaRPr lang="en-US" sz="2000" dirty="0" smtClean="0">
              <a:solidFill>
                <a:srgbClr val="000000"/>
              </a:solidFill>
            </a:endParaRPr>
          </a:p>
          <a:p>
            <a:r>
              <a:rPr lang="en-US" sz="2000" dirty="0" smtClean="0">
                <a:solidFill>
                  <a:srgbClr val="000000"/>
                </a:solidFill>
              </a:rPr>
              <a:t>2 booster stations</a:t>
            </a:r>
          </a:p>
          <a:p>
            <a:endParaRPr lang="en-US" sz="2000" dirty="0" smtClean="0">
              <a:solidFill>
                <a:srgbClr val="000000"/>
              </a:solidFill>
            </a:endParaRPr>
          </a:p>
          <a:p>
            <a:r>
              <a:rPr lang="en-US" sz="2000" dirty="0" smtClean="0">
                <a:solidFill>
                  <a:srgbClr val="000000"/>
                </a:solidFill>
              </a:rPr>
              <a:t>2 </a:t>
            </a:r>
            <a:r>
              <a:rPr lang="en-US" sz="2000" dirty="0" smtClean="0">
                <a:solidFill>
                  <a:srgbClr val="000000"/>
                </a:solidFill>
              </a:rPr>
              <a:t>meter pits</a:t>
            </a:r>
          </a:p>
          <a:p>
            <a:endParaRPr lang="en-US" sz="2000" dirty="0" smtClean="0">
              <a:solidFill>
                <a:srgbClr val="000000"/>
              </a:solidFill>
            </a:endParaRPr>
          </a:p>
          <a:p>
            <a:r>
              <a:rPr lang="en-US" sz="2000" dirty="0" smtClean="0">
                <a:solidFill>
                  <a:srgbClr val="000000"/>
                </a:solidFill>
              </a:rPr>
              <a:t>7 pressure reducing valves (PRVs)</a:t>
            </a:r>
          </a:p>
          <a:p>
            <a:endParaRPr lang="en-US" sz="2000" dirty="0" smtClean="0">
              <a:solidFill>
                <a:srgbClr val="000000"/>
              </a:solidFill>
            </a:endParaRPr>
          </a:p>
          <a:p>
            <a:r>
              <a:rPr lang="en-US" sz="2000" dirty="0" smtClean="0">
                <a:solidFill>
                  <a:srgbClr val="000000"/>
                </a:solidFill>
              </a:rPr>
              <a:t>Meters / remote reading devices</a:t>
            </a:r>
          </a:p>
          <a:p>
            <a:endParaRPr lang="en-US" sz="2000" dirty="0" smtClean="0">
              <a:solidFill>
                <a:srgbClr val="000000"/>
              </a:solidFill>
            </a:endParaRPr>
          </a:p>
        </p:txBody>
      </p:sp>
    </p:spTree>
    <p:extLst>
      <p:ext uri="{BB962C8B-B14F-4D97-AF65-F5344CB8AC3E}">
        <p14:creationId xmlns:p14="http://schemas.microsoft.com/office/powerpoint/2010/main" val="4180307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2"/>
            </a:solidFill>
          </a:ln>
        </p:spPr>
        <p:txBody>
          <a:bodyPr>
            <a:normAutofit/>
          </a:bodyPr>
          <a:lstStyle/>
          <a:p>
            <a:r>
              <a:rPr lang="en-US" sz="3600" b="1" dirty="0" smtClean="0"/>
              <a:t>Why Is My Bill So &amp;^%$#! High?</a:t>
            </a:r>
            <a:endParaRPr lang="en-US" sz="3600" b="1" dirty="0"/>
          </a:p>
        </p:txBody>
      </p:sp>
      <p:sp>
        <p:nvSpPr>
          <p:cNvPr id="3" name="Content Placeholder 2"/>
          <p:cNvSpPr>
            <a:spLocks noGrp="1"/>
          </p:cNvSpPr>
          <p:nvPr>
            <p:ph idx="1"/>
          </p:nvPr>
        </p:nvSpPr>
        <p:spPr>
          <a:ln w="28575">
            <a:solidFill>
              <a:schemeClr val="tx1"/>
            </a:solidFill>
          </a:ln>
        </p:spPr>
        <p:txBody>
          <a:bodyPr>
            <a:normAutofit/>
          </a:bodyPr>
          <a:lstStyle/>
          <a:p>
            <a:r>
              <a:rPr lang="en-US" sz="2800" dirty="0" smtClean="0"/>
              <a:t>Two major factors influenced bills for the quarter ending June 30, 2017:</a:t>
            </a:r>
          </a:p>
          <a:p>
            <a:endParaRPr lang="en-US" sz="2800" dirty="0"/>
          </a:p>
          <a:p>
            <a:pPr lvl="1"/>
            <a:r>
              <a:rPr lang="en-US" sz="2400" dirty="0" smtClean="0"/>
              <a:t>Detroit hit us with a 25% increase effective July 1, 2015.  That extra cost was NOT in last year’s bill for the April to June period.</a:t>
            </a:r>
          </a:p>
          <a:p>
            <a:endParaRPr lang="en-US" sz="2800" dirty="0"/>
          </a:p>
          <a:p>
            <a:pPr lvl="1"/>
            <a:r>
              <a:rPr lang="en-US" sz="2400" dirty="0" smtClean="0"/>
              <a:t>We are in a drought this season.  Sprinklers are on overdrive.</a:t>
            </a:r>
            <a:endParaRPr lang="en-US" sz="2400" dirty="0"/>
          </a:p>
        </p:txBody>
      </p:sp>
    </p:spTree>
    <p:extLst>
      <p:ext uri="{BB962C8B-B14F-4D97-AF65-F5344CB8AC3E}">
        <p14:creationId xmlns:p14="http://schemas.microsoft.com/office/powerpoint/2010/main" val="37438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b="1" dirty="0" smtClean="0"/>
              <a:t>Rainfall Comparison</a:t>
            </a:r>
            <a:endParaRPr lang="en-US"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2651587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066800" y="6248400"/>
            <a:ext cx="6096000" cy="381000"/>
          </a:xfrm>
          <a:prstGeom prst="rect">
            <a:avLst/>
          </a:prstGeom>
          <a:noFill/>
        </p:spPr>
        <p:txBody>
          <a:bodyPr wrap="square" rtlCol="0">
            <a:spAutoFit/>
          </a:bodyPr>
          <a:lstStyle/>
          <a:p>
            <a:r>
              <a:rPr lang="en-US" dirty="0" smtClean="0"/>
              <a:t>Note that this is the lowest rainfall for this quarter in 10 years</a:t>
            </a:r>
            <a:endParaRPr lang="en-US" dirty="0"/>
          </a:p>
        </p:txBody>
      </p:sp>
    </p:spTree>
    <p:extLst>
      <p:ext uri="{BB962C8B-B14F-4D97-AF65-F5344CB8AC3E}">
        <p14:creationId xmlns:p14="http://schemas.microsoft.com/office/powerpoint/2010/main" val="4083578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How Are Rates Determined?</a:t>
            </a:r>
            <a:endParaRPr lang="en-US" sz="3600" b="1" dirty="0"/>
          </a:p>
        </p:txBody>
      </p:sp>
      <p:sp>
        <p:nvSpPr>
          <p:cNvPr id="3" name="Content Placeholder 2"/>
          <p:cNvSpPr>
            <a:spLocks noGrp="1"/>
          </p:cNvSpPr>
          <p:nvPr>
            <p:ph idx="1"/>
          </p:nvPr>
        </p:nvSpPr>
        <p:spPr>
          <a:xfrm>
            <a:off x="457200" y="1600200"/>
            <a:ext cx="8229600" cy="4876800"/>
          </a:xfrm>
          <a:ln w="28575">
            <a:solidFill>
              <a:schemeClr val="tx1"/>
            </a:solidFill>
          </a:ln>
        </p:spPr>
        <p:txBody>
          <a:bodyPr>
            <a:normAutofit fontScale="77500" lnSpcReduction="20000"/>
          </a:bodyPr>
          <a:lstStyle/>
          <a:p>
            <a:r>
              <a:rPr lang="en-US" sz="3000" dirty="0" smtClean="0"/>
              <a:t>GLWA has multi-year contracts with the towns in the DWSD service territory.  </a:t>
            </a:r>
          </a:p>
          <a:p>
            <a:endParaRPr lang="en-US" sz="3000" dirty="0"/>
          </a:p>
          <a:p>
            <a:r>
              <a:rPr lang="en-US" sz="3000" dirty="0" smtClean="0"/>
              <a:t>The contracts are essentially the same other than the estimates of pressures, peaks, and total estimated flows.</a:t>
            </a:r>
          </a:p>
          <a:p>
            <a:endParaRPr lang="en-US" sz="3000" dirty="0"/>
          </a:p>
          <a:p>
            <a:r>
              <a:rPr lang="en-US" sz="3000" dirty="0" smtClean="0"/>
              <a:t>Rates are based on a consistent formula (GLWA/Detroit dictates – not negotiated):</a:t>
            </a:r>
          </a:p>
          <a:p>
            <a:pPr lvl="1"/>
            <a:r>
              <a:rPr lang="en-US" sz="3000" dirty="0" smtClean="0"/>
              <a:t>Ave distance from DWSD pumping facilities</a:t>
            </a:r>
          </a:p>
          <a:p>
            <a:pPr lvl="1"/>
            <a:r>
              <a:rPr lang="en-US" sz="3000" dirty="0" smtClean="0"/>
              <a:t>Elevation</a:t>
            </a:r>
          </a:p>
          <a:p>
            <a:pPr lvl="1"/>
            <a:r>
              <a:rPr lang="en-US" sz="3000" dirty="0" smtClean="0"/>
              <a:t>Our Peak Flows in Relation to Total System Peaks</a:t>
            </a:r>
          </a:p>
          <a:p>
            <a:pPr lvl="1"/>
            <a:endParaRPr lang="en-US" sz="3000" dirty="0" smtClean="0"/>
          </a:p>
          <a:p>
            <a:r>
              <a:rPr lang="en-US" dirty="0" smtClean="0"/>
              <a:t>There are no special deals</a:t>
            </a:r>
          </a:p>
        </p:txBody>
      </p:sp>
    </p:spTree>
    <p:extLst>
      <p:ext uri="{BB962C8B-B14F-4D97-AF65-F5344CB8AC3E}">
        <p14:creationId xmlns:p14="http://schemas.microsoft.com/office/powerpoint/2010/main" val="4286419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What Does the Formula Mean For Us?</a:t>
            </a:r>
            <a:endParaRPr lang="en-US" sz="3600" b="1" dirty="0"/>
          </a:p>
        </p:txBody>
      </p:sp>
      <p:sp>
        <p:nvSpPr>
          <p:cNvPr id="3" name="Content Placeholder 2"/>
          <p:cNvSpPr>
            <a:spLocks noGrp="1"/>
          </p:cNvSpPr>
          <p:nvPr>
            <p:ph idx="1"/>
          </p:nvPr>
        </p:nvSpPr>
        <p:spPr>
          <a:ln w="28575">
            <a:solidFill>
              <a:schemeClr val="tx1"/>
            </a:solidFill>
          </a:ln>
        </p:spPr>
        <p:txBody>
          <a:bodyPr>
            <a:normAutofit/>
          </a:bodyPr>
          <a:lstStyle/>
          <a:p>
            <a:r>
              <a:rPr lang="en-US" sz="2800" dirty="0" smtClean="0"/>
              <a:t>We can’t change our elevation.</a:t>
            </a:r>
          </a:p>
          <a:p>
            <a:endParaRPr lang="en-US" sz="2800" dirty="0"/>
          </a:p>
          <a:p>
            <a:r>
              <a:rPr lang="en-US" sz="2800" dirty="0" smtClean="0"/>
              <a:t>We can’t change our distance from Detroit facilities.</a:t>
            </a:r>
          </a:p>
          <a:p>
            <a:endParaRPr lang="en-US" sz="2800" dirty="0"/>
          </a:p>
          <a:p>
            <a:r>
              <a:rPr lang="en-US" sz="2800" dirty="0" smtClean="0"/>
              <a:t>As a bedroom community with little industrial, we have few options on our peak usage until now.  </a:t>
            </a:r>
            <a:endParaRPr lang="en-US" sz="2800" dirty="0"/>
          </a:p>
        </p:txBody>
      </p:sp>
    </p:spTree>
    <p:extLst>
      <p:ext uri="{BB962C8B-B14F-4D97-AF65-F5344CB8AC3E}">
        <p14:creationId xmlns:p14="http://schemas.microsoft.com/office/powerpoint/2010/main" val="3522283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Water Storage Facility</a:t>
            </a:r>
            <a:endParaRPr lang="en-US" sz="3600" b="1" dirty="0"/>
          </a:p>
        </p:txBody>
      </p:sp>
      <p:sp>
        <p:nvSpPr>
          <p:cNvPr id="3" name="Content Placeholder 2"/>
          <p:cNvSpPr>
            <a:spLocks noGrp="1"/>
          </p:cNvSpPr>
          <p:nvPr>
            <p:ph idx="1"/>
          </p:nvPr>
        </p:nvSpPr>
        <p:spPr>
          <a:xfrm>
            <a:off x="457200" y="1600200"/>
            <a:ext cx="8229600" cy="4876800"/>
          </a:xfrm>
          <a:ln w="28575">
            <a:solidFill>
              <a:schemeClr val="tx1"/>
            </a:solidFill>
          </a:ln>
        </p:spPr>
        <p:txBody>
          <a:bodyPr>
            <a:noAutofit/>
          </a:bodyPr>
          <a:lstStyle/>
          <a:p>
            <a:r>
              <a:rPr lang="en-US" sz="2400" dirty="0" smtClean="0"/>
              <a:t>Peak hours of usage tend to be 6-9 am and 6-9 pm.</a:t>
            </a:r>
          </a:p>
          <a:p>
            <a:endParaRPr lang="en-US" sz="2400" dirty="0"/>
          </a:p>
          <a:p>
            <a:r>
              <a:rPr lang="en-US" sz="2400" dirty="0" smtClean="0"/>
              <a:t>Our decision to build a 1.5mm gallon water storage facility for $4.5mm was so that we can manage away from those hours.</a:t>
            </a:r>
          </a:p>
          <a:p>
            <a:endParaRPr lang="en-US" sz="2400" dirty="0"/>
          </a:p>
          <a:p>
            <a:r>
              <a:rPr lang="en-US" sz="2400" dirty="0" smtClean="0"/>
              <a:t>Facility is essentially complete.</a:t>
            </a:r>
          </a:p>
          <a:p>
            <a:endParaRPr lang="en-US" sz="2400" dirty="0"/>
          </a:p>
          <a:p>
            <a:r>
              <a:rPr lang="en-US" sz="2400" dirty="0" smtClean="0"/>
              <a:t>Must operate for several months prior to reopening the contract.</a:t>
            </a:r>
          </a:p>
          <a:p>
            <a:endParaRPr lang="en-US" sz="2400" dirty="0"/>
          </a:p>
          <a:p>
            <a:r>
              <a:rPr lang="en-US" sz="2400" dirty="0" smtClean="0"/>
              <a:t>New rates will take affect July 2017.</a:t>
            </a:r>
            <a:endParaRPr lang="en-US" sz="2400" dirty="0"/>
          </a:p>
        </p:txBody>
      </p:sp>
    </p:spTree>
    <p:extLst>
      <p:ext uri="{BB962C8B-B14F-4D97-AF65-F5344CB8AC3E}">
        <p14:creationId xmlns:p14="http://schemas.microsoft.com/office/powerpoint/2010/main" val="254167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ln>
        </p:spPr>
        <p:txBody>
          <a:bodyPr>
            <a:normAutofit/>
          </a:bodyPr>
          <a:lstStyle/>
          <a:p>
            <a:r>
              <a:rPr lang="en-US" sz="3600" b="1" dirty="0" smtClean="0"/>
              <a:t>But Aren’t You Running at a Surplus?</a:t>
            </a:r>
            <a:endParaRPr lang="en-US" sz="3600" b="1" dirty="0"/>
          </a:p>
        </p:txBody>
      </p:sp>
      <p:sp>
        <p:nvSpPr>
          <p:cNvPr id="3" name="Content Placeholder 2"/>
          <p:cNvSpPr>
            <a:spLocks noGrp="1"/>
          </p:cNvSpPr>
          <p:nvPr>
            <p:ph idx="1"/>
          </p:nvPr>
        </p:nvSpPr>
        <p:spPr>
          <a:xfrm>
            <a:off x="457200" y="1600200"/>
            <a:ext cx="8229600" cy="4953000"/>
          </a:xfrm>
          <a:ln w="28575">
            <a:solidFill>
              <a:schemeClr val="tx1"/>
            </a:solidFill>
          </a:ln>
        </p:spPr>
        <p:txBody>
          <a:bodyPr>
            <a:normAutofit fontScale="70000" lnSpcReduction="20000"/>
          </a:bodyPr>
          <a:lstStyle/>
          <a:p>
            <a:r>
              <a:rPr lang="en-US" dirty="0" smtClean="0"/>
              <a:t>We strive to run at a surplus each year.  Some years, depending on whether, we do not.  Running at a surplus does not mean we are overcharging.</a:t>
            </a:r>
          </a:p>
          <a:p>
            <a:endParaRPr lang="en-US" dirty="0"/>
          </a:p>
          <a:p>
            <a:r>
              <a:rPr lang="en-US" dirty="0" smtClean="0"/>
              <a:t>We have 96 miles of water main and 73 miles of sewer main and other facilities that must be replaced over time at substantially higher cost than their original cost decades earlier.</a:t>
            </a:r>
          </a:p>
          <a:p>
            <a:endParaRPr lang="en-US" dirty="0"/>
          </a:p>
          <a:p>
            <a:r>
              <a:rPr lang="en-US" dirty="0" smtClean="0"/>
              <a:t>We must run surpluses to set aside money to repair/replace those facilities. </a:t>
            </a:r>
          </a:p>
          <a:p>
            <a:endParaRPr lang="en-US" dirty="0"/>
          </a:p>
          <a:p>
            <a:r>
              <a:rPr lang="en-US" dirty="0" smtClean="0"/>
              <a:t>Failure to do so would be irresponsible and mortgage the future of the public works utility.</a:t>
            </a:r>
          </a:p>
          <a:p>
            <a:endParaRPr lang="en-US" dirty="0"/>
          </a:p>
          <a:p>
            <a:r>
              <a:rPr lang="en-US" dirty="0" smtClean="0"/>
              <a:t>Remember this is not someone else’s asset – it is YOURS.  You do not want us irresponsibly mortgaging your future.</a:t>
            </a:r>
          </a:p>
          <a:p>
            <a:endParaRPr lang="en-US" dirty="0"/>
          </a:p>
        </p:txBody>
      </p:sp>
    </p:spTree>
    <p:extLst>
      <p:ext uri="{BB962C8B-B14F-4D97-AF65-F5344CB8AC3E}">
        <p14:creationId xmlns:p14="http://schemas.microsoft.com/office/powerpoint/2010/main" val="12769730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2413</TotalTime>
  <Words>926</Words>
  <Application>Microsoft Office PowerPoint</Application>
  <PresentationFormat>On-screen Show (4:3)</PresentationFormat>
  <Paragraphs>127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Water Rates</vt:lpstr>
      <vt:lpstr>Where Does Our Water Come From?</vt:lpstr>
      <vt:lpstr>PowerPoint Presentation</vt:lpstr>
      <vt:lpstr>Why Is My Bill So &amp;^%$#! High?</vt:lpstr>
      <vt:lpstr>Rainfall Comparison</vt:lpstr>
      <vt:lpstr>How Are Rates Determined?</vt:lpstr>
      <vt:lpstr>What Does the Formula Mean For Us?</vt:lpstr>
      <vt:lpstr>Water Storage Facility</vt:lpstr>
      <vt:lpstr>But Aren’t You Running at a Surplus?</vt:lpstr>
      <vt:lpstr>Why Fixed Charges?</vt:lpstr>
      <vt:lpstr>Why Are Neighbors Cheaper?</vt:lpstr>
      <vt:lpstr>Elevation is Different Than Neighbors</vt:lpstr>
      <vt:lpstr>Why Do Neighbors Have Lower Fixed Cost</vt:lpstr>
      <vt:lpstr>So We’re Screwed?</vt:lpstr>
      <vt:lpstr>What We Can Do…</vt:lpstr>
      <vt:lpstr>How to Save</vt:lpstr>
    </vt:vector>
  </TitlesOfParts>
  <Company>Windows 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Rates</dc:title>
  <dc:creator>Preferred User</dc:creator>
  <cp:lastModifiedBy>Preferred User</cp:lastModifiedBy>
  <cp:revision>11</cp:revision>
  <cp:lastPrinted>2016-07-28T18:26:57Z</cp:lastPrinted>
  <dcterms:created xsi:type="dcterms:W3CDTF">2016-07-27T20:59:04Z</dcterms:created>
  <dcterms:modified xsi:type="dcterms:W3CDTF">2016-07-29T13:13:00Z</dcterms:modified>
</cp:coreProperties>
</file>